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59" r:id="rId8"/>
    <p:sldId id="264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421" autoAdjust="0"/>
  </p:normalViewPr>
  <p:slideViewPr>
    <p:cSldViewPr snapToGrid="0">
      <p:cViewPr varScale="1">
        <p:scale>
          <a:sx n="94" d="100"/>
          <a:sy n="94" d="100"/>
        </p:scale>
        <p:origin x="108" y="2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Jennifer@NewLifeStyles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Online Advertising/Marketing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i="0" kern="1200" dirty="0" smtClean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rPr>
              <a:t>Social Media Advertising</a:t>
            </a:r>
            <a:endParaRPr lang="en-US" sz="3600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2603500"/>
            <a:ext cx="5486401" cy="3416300"/>
          </a:xfrm>
        </p:spPr>
        <p:txBody>
          <a:bodyPr>
            <a:normAutofit/>
          </a:bodyPr>
          <a:lstStyle/>
          <a:p>
            <a:pPr lvl="0"/>
            <a:r>
              <a:rPr lang="en-US" sz="2800" b="0" i="0" kern="1200" baseline="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On Facebook, Twitter, Snapchat, Instagram, Pinterest, </a:t>
            </a:r>
            <a:r>
              <a:rPr lang="en-US" sz="2800" b="0" i="0" kern="1200" baseline="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etc</a:t>
            </a:r>
            <a:r>
              <a:rPr lang="en-US" sz="2800" b="0" i="0" kern="1200" baseline="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…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60" y="2422807"/>
            <a:ext cx="4846320" cy="44351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91040" y="3911600"/>
            <a:ext cx="1463040" cy="231648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i="0" kern="1200" baseline="0" dirty="0" smtClean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rPr>
              <a:t>Display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2603500"/>
            <a:ext cx="5262881" cy="3416300"/>
          </a:xfrm>
        </p:spPr>
        <p:txBody>
          <a:bodyPr>
            <a:normAutofit/>
          </a:bodyPr>
          <a:lstStyle/>
          <a:p>
            <a:pPr lvl="0"/>
            <a:r>
              <a:rPr lang="en-US" sz="2800" b="0" i="0" kern="1200" baseline="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Banner Ads, etc. – Visual on specific website or community of sites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1" y="2302946"/>
            <a:ext cx="4974454" cy="44637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03360" y="2603500"/>
            <a:ext cx="1584960" cy="305562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9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fontAlgn="auto" latinLnBrk="0" hangingPunct="1"/>
            <a:r>
              <a:rPr lang="en-US" sz="3600" b="1" i="0" kern="1200" dirty="0" smtClean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rPr>
              <a:t>Remarketing/Retargeting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2603500"/>
            <a:ext cx="5242561" cy="3949700"/>
          </a:xfrm>
        </p:spPr>
        <p:txBody>
          <a:bodyPr>
            <a:normAutofit/>
          </a:bodyPr>
          <a:lstStyle/>
          <a:p>
            <a:pPr lvl="0" rtl="0" eaLnBrk="1" fontAlgn="auto" latinLnBrk="0" hangingPunct="1"/>
            <a:r>
              <a:rPr lang="en-US" sz="2800" i="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Show ad to people who have already visited your site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  <a:effectLst/>
            </a:endParaRPr>
          </a:p>
          <a:p>
            <a:pPr lvl="0" rtl="0" eaLnBrk="1" fontAlgn="auto" latinLnBrk="0" hangingPunct="1"/>
            <a:r>
              <a:rPr lang="en-US" sz="2800" i="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On Facebook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800" i="0" kern="1200" baseline="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Google &amp;</a:t>
            </a:r>
            <a:r>
              <a:rPr lang="en-US" sz="2800" i="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 Others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808" y="2603500"/>
            <a:ext cx="6261466" cy="3949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78720" y="3058160"/>
            <a:ext cx="1656080" cy="141224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60081" y="5486400"/>
            <a:ext cx="1584960" cy="10668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fontAlgn="auto" latinLnBrk="0" hangingPunct="1"/>
            <a:r>
              <a:rPr lang="en-US" sz="3600" b="1" i="0" kern="1200" baseline="0" dirty="0" smtClean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rPr>
              <a:t>Video Advertising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480" y="2603500"/>
            <a:ext cx="5496561" cy="3416300"/>
          </a:xfrm>
        </p:spPr>
        <p:txBody>
          <a:bodyPr>
            <a:normAutofit/>
          </a:bodyPr>
          <a:lstStyle/>
          <a:p>
            <a:pPr lvl="0" rtl="0" eaLnBrk="1" fontAlgn="auto" latinLnBrk="0" hangingPunct="1"/>
            <a:r>
              <a:rPr lang="en-US" sz="2800" i="0" kern="1200" baseline="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Post on YouTube, Facebook, Vimeo, Twitter, etc..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60" y="2352163"/>
            <a:ext cx="4846319" cy="42315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44080" y="2692400"/>
            <a:ext cx="4409440" cy="23368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8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kern="1200" baseline="0" dirty="0" smtClean="0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Email Marketing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2603500"/>
            <a:ext cx="5709921" cy="34163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2800" i="0" kern="1200" baseline="0" dirty="0" smtClean="0">
                <a:solidFill>
                  <a:schemeClr val="bg1">
                    <a:lumMod val="65000"/>
                  </a:schemeClr>
                </a:solidFill>
                <a:effectLst/>
              </a:rPr>
              <a:t>Your Own - Newsletter, Quizzes, Promotions, etc.. (Remember Spam Rules)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  <a:effectLst/>
            </a:endParaRPr>
          </a:p>
          <a:p>
            <a:pPr rtl="0" eaLnBrk="1" latinLnBrk="0" hangingPunct="1"/>
            <a:r>
              <a:rPr lang="en-US" sz="2800" i="0" kern="1200" baseline="0" dirty="0" smtClean="0">
                <a:solidFill>
                  <a:schemeClr val="bg1">
                    <a:lumMod val="65000"/>
                  </a:schemeClr>
                </a:solidFill>
                <a:effectLst/>
              </a:rPr>
              <a:t>Advertise in another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28" y="2286942"/>
            <a:ext cx="3415872" cy="45710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49440" y="4531360"/>
            <a:ext cx="3048000" cy="214376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5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i="0" kern="1200" dirty="0" smtClean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rPr>
              <a:t>Blog/Content </a:t>
            </a:r>
            <a:r>
              <a:rPr lang="en-US" sz="3600" b="0" i="0" kern="1200" baseline="0" dirty="0" smtClean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rPr>
              <a:t>Sponsorship (Native Advertising)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20" y="2603500"/>
            <a:ext cx="5445761" cy="3416300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sz="2800" b="0" i="0" kern="1200" baseline="0" dirty="0" smtClean="0">
                <a:solidFill>
                  <a:schemeClr val="bg1">
                    <a:lumMod val="65000"/>
                  </a:schemeClr>
                </a:solidFill>
                <a:effectLst/>
              </a:rPr>
              <a:t>Write blog for another site for link &amp; authority &amp;/or sponsor content with your ad at the bottom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89" y="1770940"/>
            <a:ext cx="5029902" cy="50870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18889" y="5902960"/>
            <a:ext cx="3429351" cy="65024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6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Online Advertising/Marketing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Jennifer Campbell</a:t>
            </a:r>
          </a:p>
          <a:p>
            <a:r>
              <a:rPr lang="en-US" sz="2000" dirty="0" smtClean="0">
                <a:hlinkClick r:id="rId2"/>
              </a:rPr>
              <a:t>Jennifer@NewLifeStyles.com</a:t>
            </a:r>
            <a:endParaRPr lang="en-US" sz="2000" dirty="0" smtClean="0"/>
          </a:p>
          <a:p>
            <a:r>
              <a:rPr lang="en-US" sz="2000" dirty="0" smtClean="0"/>
              <a:t>800-975-9439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941" y="5121275"/>
            <a:ext cx="4291231" cy="8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</a:t>
            </a:r>
            <a:r>
              <a:rPr lang="en-US" baseline="0" dirty="0" smtClean="0"/>
              <a:t>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9280" y="2573020"/>
            <a:ext cx="6451599" cy="4041140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Display Ads</a:t>
            </a:r>
          </a:p>
          <a:p>
            <a:pPr lvl="1" rtl="0" eaLnBrk="1" latinLnBrk="0" hangingPunct="1"/>
            <a:r>
              <a:rPr lang="en-US" sz="28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Banner Ads (floating &amp; static)</a:t>
            </a:r>
            <a:endParaRPr lang="en-US" sz="2800" dirty="0" smtClean="0">
              <a:effectLst/>
            </a:endParaRPr>
          </a:p>
          <a:p>
            <a:pPr lvl="1" rtl="0" eaLnBrk="1" latinLnBrk="0" hangingPunct="1"/>
            <a:r>
              <a:rPr lang="en-US" sz="28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Pop-up ads</a:t>
            </a:r>
            <a:endParaRPr lang="en-US" sz="2800" dirty="0" smtClean="0">
              <a:effectLst/>
            </a:endParaRPr>
          </a:p>
          <a:p>
            <a:pPr lvl="1" rtl="0" eaLnBrk="1" latinLnBrk="0" hangingPunct="1"/>
            <a:r>
              <a:rPr lang="en-US" sz="28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Videos</a:t>
            </a:r>
            <a:endParaRPr lang="en-US" sz="2800" dirty="0" smtClean="0"/>
          </a:p>
          <a:p>
            <a:pPr lvl="0"/>
            <a:r>
              <a:rPr lang="en-US" sz="2800" dirty="0" smtClean="0"/>
              <a:t>Text Ads – Search</a:t>
            </a:r>
            <a:r>
              <a:rPr lang="en-US" sz="2800" baseline="0" dirty="0" smtClean="0"/>
              <a:t> Engines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1972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Banner Ads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7000" y="2286000"/>
            <a:ext cx="7947377" cy="447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3200" y="4917440"/>
            <a:ext cx="1412240" cy="122936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Pop-Ups Ads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756" y="2260233"/>
            <a:ext cx="8173808" cy="45977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88640" y="5862320"/>
            <a:ext cx="4836160" cy="82296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Videos - </a:t>
            </a:r>
            <a:r>
              <a:rPr lang="en-US" sz="3600" b="0" i="0" kern="1200" baseline="0" dirty="0" smtClean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rPr>
              <a:t>How to or story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9128" y="2373898"/>
            <a:ext cx="7827239" cy="44028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2800" y="3078480"/>
            <a:ext cx="3495040" cy="194056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Ads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49" y="637305"/>
            <a:ext cx="4059251" cy="6149575"/>
          </a:xfrm>
        </p:spPr>
      </p:pic>
      <p:sp>
        <p:nvSpPr>
          <p:cNvPr id="8" name="Rectangle 7"/>
          <p:cNvSpPr/>
          <p:nvPr/>
        </p:nvSpPr>
        <p:spPr>
          <a:xfrm>
            <a:off x="6776720" y="3810000"/>
            <a:ext cx="3027680" cy="54864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3600" b="0" i="0" kern="1200" dirty="0" smtClean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rPr>
              <a:t>4 Types of Ad Models (Cost/Payment)</a:t>
            </a:r>
            <a:endParaRPr lang="en-US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20" y="2275840"/>
            <a:ext cx="11196320" cy="4582160"/>
          </a:xfrm>
        </p:spPr>
        <p:txBody>
          <a:bodyPr>
            <a:normAutofit fontScale="40000" lnSpcReduction="20000"/>
          </a:bodyPr>
          <a:lstStyle/>
          <a:p>
            <a:pPr lvl="0" rtl="0" eaLnBrk="1" latinLnBrk="0" hangingPunct="1"/>
            <a:r>
              <a:rPr lang="en-US" sz="3600" b="1" i="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Cost Per Action (CPA</a:t>
            </a:r>
            <a:r>
              <a:rPr lang="en-US" sz="3600" b="0" i="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)- Pay only for completed action</a:t>
            </a:r>
            <a:r>
              <a:rPr lang="en-US" sz="3600" b="0" i="0" kern="1200" baseline="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 with click</a:t>
            </a:r>
          </a:p>
          <a:p>
            <a:pPr lvl="1" rtl="0" eaLnBrk="1" latinLnBrk="0" hangingPunct="1"/>
            <a:r>
              <a:rPr lang="en-US" sz="3400" b="0" i="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Form completion, call (length), approved application, etc..</a:t>
            </a:r>
          </a:p>
          <a:p>
            <a:pPr lvl="0" rtl="0" eaLnBrk="1" latinLnBrk="0" hangingPunct="1"/>
            <a:r>
              <a:rPr lang="en-US" sz="3600" b="1" i="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Cost Per Click or Pay Per Click (CPC or PPC) – </a:t>
            </a:r>
            <a:r>
              <a:rPr lang="en-US" sz="3600" i="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Pay per click on ad.</a:t>
            </a:r>
          </a:p>
          <a:p>
            <a:pPr lvl="1" rtl="0" eaLnBrk="1" latinLnBrk="0" hangingPunct="1"/>
            <a:r>
              <a:rPr lang="en-US" sz="3400" i="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Bids to appear </a:t>
            </a:r>
            <a:r>
              <a:rPr lang="en-US" sz="3400" b="0" i="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at the top of the search engine</a:t>
            </a:r>
            <a:r>
              <a:rPr lang="en-US" sz="3400" b="0" i="0" kern="1200" baseline="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 results page </a:t>
            </a:r>
            <a:r>
              <a:rPr lang="en-US" sz="3400" b="0" i="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(SERP).</a:t>
            </a:r>
          </a:p>
          <a:p>
            <a:pPr lvl="2" rtl="0" eaLnBrk="1" latinLnBrk="0" hangingPunct="1"/>
            <a:r>
              <a:rPr lang="en-US" sz="3200" b="0" i="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Quality Score </a:t>
            </a:r>
            <a:endParaRPr lang="en-US" dirty="0" smtClean="0">
              <a:solidFill>
                <a:schemeClr val="bg1">
                  <a:lumMod val="65000"/>
                </a:schemeClr>
              </a:solidFill>
              <a:effectLst/>
            </a:endParaRPr>
          </a:p>
          <a:p>
            <a:pPr lvl="1" rtl="0" eaLnBrk="1" latinLnBrk="0" hangingPunct="1"/>
            <a:r>
              <a:rPr lang="en-US" sz="3400" b="0" i="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Best value package because you’re only charged when people click on the ad.</a:t>
            </a:r>
            <a:endParaRPr lang="en-US" dirty="0" smtClean="0">
              <a:solidFill>
                <a:schemeClr val="bg1">
                  <a:lumMod val="65000"/>
                </a:schemeClr>
              </a:solidFill>
              <a:effectLst/>
            </a:endParaRPr>
          </a:p>
          <a:p>
            <a:pPr lvl="1" rtl="0" eaLnBrk="1" latinLnBrk="0" hangingPunct="1"/>
            <a:r>
              <a:rPr lang="en-US" sz="3400" b="0" i="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Easiest to track during the campaign.</a:t>
            </a:r>
            <a:endParaRPr lang="en-US" dirty="0" smtClean="0">
              <a:solidFill>
                <a:schemeClr val="bg1">
                  <a:lumMod val="65000"/>
                </a:schemeClr>
              </a:solidFill>
              <a:effectLst/>
            </a:endParaRPr>
          </a:p>
          <a:p>
            <a:pPr lvl="0" rtl="0" eaLnBrk="1" latinLnBrk="0" hangingPunct="1"/>
            <a:r>
              <a:rPr lang="en-US" sz="3600" b="1" i="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Cost Per </a:t>
            </a:r>
            <a:r>
              <a:rPr lang="en-US" sz="3600" b="1" i="1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Mille</a:t>
            </a:r>
            <a:r>
              <a:rPr lang="en-US" sz="3600" b="1" i="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 or Thousand (CPM or CPT)</a:t>
            </a:r>
            <a:r>
              <a:rPr lang="en-US" sz="3600" b="0" i="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 - billed a flat rate for 1,000 impressions</a:t>
            </a:r>
            <a:r>
              <a:rPr lang="en-US" sz="3600" b="0" i="0" kern="1200" baseline="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 - </a:t>
            </a:r>
            <a:r>
              <a:rPr lang="en-US" sz="3600" b="0" i="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pay for based on views to an ad. </a:t>
            </a:r>
            <a:endParaRPr lang="en-US" dirty="0" smtClean="0">
              <a:solidFill>
                <a:schemeClr val="bg1">
                  <a:lumMod val="65000"/>
                </a:schemeClr>
              </a:solidFill>
              <a:effectLst/>
            </a:endParaRPr>
          </a:p>
          <a:p>
            <a:pPr lvl="1" rtl="0" eaLnBrk="1" latinLnBrk="0" hangingPunct="1"/>
            <a:r>
              <a:rPr lang="en-US" sz="3400" b="0" i="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Example: If a website gets two million visitors per day, and the ad is seen on 50% of those pages, then a CPM of $2 would be equal to $2000.</a:t>
            </a:r>
            <a:endParaRPr lang="en-US" dirty="0" smtClean="0">
              <a:solidFill>
                <a:schemeClr val="bg1">
                  <a:lumMod val="65000"/>
                </a:schemeClr>
              </a:solidFill>
              <a:effectLst/>
            </a:endParaRPr>
          </a:p>
          <a:p>
            <a:pPr lvl="2" rtl="0" eaLnBrk="1" latinLnBrk="0" hangingPunct="1"/>
            <a:r>
              <a:rPr lang="en-US" sz="3200" b="0" i="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Easy to apply a budget and you’re guaranteed a number of “shows” on the SERP.</a:t>
            </a:r>
            <a:endParaRPr lang="en-US" dirty="0" smtClean="0">
              <a:solidFill>
                <a:schemeClr val="bg1">
                  <a:lumMod val="65000"/>
                </a:schemeClr>
              </a:solidFill>
              <a:effectLst/>
            </a:endParaRPr>
          </a:p>
          <a:p>
            <a:pPr lvl="2" rtl="0" eaLnBrk="1" latinLnBrk="0" hangingPunct="1"/>
            <a:r>
              <a:rPr lang="en-US" sz="3200" b="0" i="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Risk overspending - if no one clicks through you’re paying for views/branding.</a:t>
            </a:r>
            <a:endParaRPr lang="en-US" dirty="0" smtClean="0">
              <a:solidFill>
                <a:schemeClr val="bg1">
                  <a:lumMod val="65000"/>
                </a:schemeClr>
              </a:solidFill>
              <a:effectLst/>
            </a:endParaRPr>
          </a:p>
          <a:p>
            <a:pPr lvl="0" rtl="0" eaLnBrk="1" latinLnBrk="0" hangingPunct="1"/>
            <a:r>
              <a:rPr lang="en-US" sz="3600" b="1" i="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Flat fee </a:t>
            </a:r>
          </a:p>
          <a:p>
            <a:pPr lvl="1" rtl="0" eaLnBrk="1" latinLnBrk="0" hangingPunct="1"/>
            <a:r>
              <a:rPr lang="en-US" sz="3400" b="0" i="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Set fee, easy for budgeting</a:t>
            </a:r>
            <a:endParaRPr lang="en-US" dirty="0" smtClean="0">
              <a:solidFill>
                <a:schemeClr val="bg1">
                  <a:lumMod val="65000"/>
                </a:schemeClr>
              </a:solidFill>
              <a:effectLst/>
            </a:endParaRPr>
          </a:p>
          <a:p>
            <a:pPr lvl="1" rtl="0" eaLnBrk="1" latinLnBrk="0" hangingPunct="1"/>
            <a:r>
              <a:rPr lang="en-US" sz="3400" b="0" i="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Make</a:t>
            </a:r>
            <a:r>
              <a:rPr lang="en-US" sz="3400" b="0" i="0" kern="1200" baseline="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 sure it’s worth the fee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6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i="0" kern="1200" baseline="0" dirty="0" smtClean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rPr>
              <a:t>7 Types of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2468880"/>
            <a:ext cx="11247120" cy="424688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1800" b="0" i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Search Engine Marketing (SEM) or Keyword Marketing</a:t>
            </a:r>
          </a:p>
          <a:p>
            <a:pPr rtl="0" eaLnBrk="1" latinLnBrk="0" hangingPunct="1"/>
            <a:r>
              <a:rPr lang="en-US" sz="18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Social Media Advertising</a:t>
            </a:r>
          </a:p>
          <a:p>
            <a:pPr rtl="0" eaLnBrk="1" latinLnBrk="0" hangingPunct="1"/>
            <a:r>
              <a:rPr lang="en-US" sz="1800" b="0" i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Display Advertising</a:t>
            </a:r>
            <a:endParaRPr lang="en-US" dirty="0" smtClean="0">
              <a:effectLst/>
            </a:endParaRPr>
          </a:p>
          <a:p>
            <a:pPr rtl="0" eaLnBrk="1" fontAlgn="auto" latinLnBrk="0" hangingPunct="1"/>
            <a:r>
              <a:rPr lang="en-US" sz="18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Remarketing/Retargeting</a:t>
            </a:r>
            <a:endParaRPr lang="en-US" dirty="0" smtClean="0">
              <a:effectLst/>
            </a:endParaRPr>
          </a:p>
          <a:p>
            <a:pPr rtl="0" eaLnBrk="1" fontAlgn="auto" latinLnBrk="0" hangingPunct="1"/>
            <a:r>
              <a:rPr lang="en-US" sz="1800" i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Video Advertising </a:t>
            </a:r>
            <a:endParaRPr lang="en-US" dirty="0" smtClean="0">
              <a:effectLst/>
            </a:endParaRPr>
          </a:p>
          <a:p>
            <a:pPr rtl="0" eaLnBrk="1" fontAlgn="auto" latinLnBrk="0" hangingPunct="1"/>
            <a:r>
              <a:rPr lang="en-US" sz="1800" i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Email Marketing</a:t>
            </a:r>
            <a:endParaRPr lang="en-US" dirty="0" smtClean="0">
              <a:effectLst/>
            </a:endParaRPr>
          </a:p>
          <a:p>
            <a:pPr rtl="0" eaLnBrk="1" fontAlgn="auto" latinLnBrk="0" hangingPunct="1"/>
            <a:r>
              <a:rPr lang="en-US" sz="18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Blog/Content </a:t>
            </a:r>
            <a:r>
              <a:rPr lang="en-US" sz="1800" b="0" i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Sponsorship (Native Advertising) – write blog for another site for link &amp; authority &amp;/or sponsor content with your ad at the bottom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14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23578"/>
            <a:ext cx="8761413" cy="1347462"/>
          </a:xfrm>
        </p:spPr>
        <p:txBody>
          <a:bodyPr/>
          <a:lstStyle/>
          <a:p>
            <a:pPr rtl="0" eaLnBrk="1" latinLnBrk="0" hangingPunct="1"/>
            <a:r>
              <a:rPr lang="en-US" sz="3600" b="0" i="0" kern="1200" baseline="0" dirty="0" smtClean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rPr>
              <a:t>Search Engine Marketing (SEM) </a:t>
            </a:r>
            <a:br>
              <a:rPr lang="en-US" sz="3600" b="0" i="0" kern="1200" baseline="0" dirty="0" smtClean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600" b="0" i="0" kern="1200" baseline="0" dirty="0" smtClean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rPr>
              <a:t>or Keyword Marketing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2357120"/>
            <a:ext cx="5047980" cy="4378960"/>
          </a:xfrm>
        </p:spPr>
        <p:txBody>
          <a:bodyPr>
            <a:normAutofit/>
          </a:bodyPr>
          <a:lstStyle/>
          <a:p>
            <a:pPr lvl="0"/>
            <a:r>
              <a:rPr lang="en-US" sz="2800" b="0" i="0" kern="1200" baseline="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On Google, Bing, etc..</a:t>
            </a:r>
          </a:p>
          <a:p>
            <a:r>
              <a:rPr lang="en-US" sz="2800" b="0" i="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j-ea"/>
                <a:cs typeface="+mj-cs"/>
              </a:rPr>
              <a:t>Keyword, location, device, language, time &amp; site(s) - AdSense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046" y="1443194"/>
            <a:ext cx="3841353" cy="54008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76160" y="4178930"/>
            <a:ext cx="2844800" cy="56578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6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594</TotalTime>
  <Words>329</Words>
  <Application>Microsoft Office PowerPoint</Application>
  <PresentationFormat>Widescreen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 Boardroom</vt:lpstr>
      <vt:lpstr>Types of Online Advertising/Marketing</vt:lpstr>
      <vt:lpstr>Types of Ads</vt:lpstr>
      <vt:lpstr>Banner Ads</vt:lpstr>
      <vt:lpstr>Pop-Ups Ads</vt:lpstr>
      <vt:lpstr>Videos - How to or story</vt:lpstr>
      <vt:lpstr>Text Ads</vt:lpstr>
      <vt:lpstr>4 Types of Ad Models (Cost/Payment)</vt:lpstr>
      <vt:lpstr>7 Types of Advertising</vt:lpstr>
      <vt:lpstr>Search Engine Marketing (SEM)  or Keyword Marketing </vt:lpstr>
      <vt:lpstr>Social Media Advertising</vt:lpstr>
      <vt:lpstr>Display Advertising</vt:lpstr>
      <vt:lpstr>Remarketing/Retargeting </vt:lpstr>
      <vt:lpstr>Video Advertising </vt:lpstr>
      <vt:lpstr>Email Marketing</vt:lpstr>
      <vt:lpstr>Blog/Content Sponsorship (Native Advertising)</vt:lpstr>
      <vt:lpstr>Types of Online Advertising/Marketing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Online Ads</dc:title>
  <dc:creator>Jennifer Campbell</dc:creator>
  <cp:lastModifiedBy>Jennifer Campbell</cp:lastModifiedBy>
  <cp:revision>24</cp:revision>
  <dcterms:created xsi:type="dcterms:W3CDTF">2017-09-18T18:24:09Z</dcterms:created>
  <dcterms:modified xsi:type="dcterms:W3CDTF">2017-09-19T04:18:21Z</dcterms:modified>
</cp:coreProperties>
</file>